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FFFF"/>
    <a:srgbClr val="CCFF99"/>
    <a:srgbClr val="CC0066"/>
    <a:srgbClr val="FF0000"/>
    <a:srgbClr val="3333FF"/>
    <a:srgbClr val="C0C0C0"/>
    <a:srgbClr val="93CDDD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658" y="-12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 Doherty" userId="ae8ef1c8-afe0-45da-a04b-3431fe2293e0" providerId="ADAL" clId="{8B0CAB1E-C945-4480-944E-1AA772C09A59}"/>
    <pc:docChg chg="custSel modSld">
      <pc:chgData name="Stacey Doherty" userId="ae8ef1c8-afe0-45da-a04b-3431fe2293e0" providerId="ADAL" clId="{8B0CAB1E-C945-4480-944E-1AA772C09A59}" dt="2024-04-11T11:37:41.382" v="660" actId="1076"/>
      <pc:docMkLst>
        <pc:docMk/>
      </pc:docMkLst>
      <pc:sldChg chg="addSp delSp modSp mod">
        <pc:chgData name="Stacey Doherty" userId="ae8ef1c8-afe0-45da-a04b-3431fe2293e0" providerId="ADAL" clId="{8B0CAB1E-C945-4480-944E-1AA772C09A59}" dt="2024-04-11T11:37:41.382" v="660" actId="1076"/>
        <pc:sldMkLst>
          <pc:docMk/>
          <pc:sldMk cId="1866957676" sldId="256"/>
        </pc:sldMkLst>
        <pc:spChg chg="mod">
          <ac:chgData name="Stacey Doherty" userId="ae8ef1c8-afe0-45da-a04b-3431fe2293e0" providerId="ADAL" clId="{8B0CAB1E-C945-4480-944E-1AA772C09A59}" dt="2024-04-11T11:16:23.455" v="21" actId="20577"/>
          <ac:spMkLst>
            <pc:docMk/>
            <pc:sldMk cId="1866957676" sldId="256"/>
            <ac:spMk id="4" creationId="{00000000-0000-0000-0000-000000000000}"/>
          </ac:spMkLst>
        </pc:spChg>
        <pc:spChg chg="mod">
          <ac:chgData name="Stacey Doherty" userId="ae8ef1c8-afe0-45da-a04b-3431fe2293e0" providerId="ADAL" clId="{8B0CAB1E-C945-4480-944E-1AA772C09A59}" dt="2024-04-11T11:34:51.390" v="634" actId="122"/>
          <ac:spMkLst>
            <pc:docMk/>
            <pc:sldMk cId="1866957676" sldId="256"/>
            <ac:spMk id="5" creationId="{00000000-0000-0000-0000-000000000000}"/>
          </ac:spMkLst>
        </pc:spChg>
        <pc:spChg chg="mod">
          <ac:chgData name="Stacey Doherty" userId="ae8ef1c8-afe0-45da-a04b-3431fe2293e0" providerId="ADAL" clId="{8B0CAB1E-C945-4480-944E-1AA772C09A59}" dt="2024-04-11T11:36:36.576" v="653" actId="1076"/>
          <ac:spMkLst>
            <pc:docMk/>
            <pc:sldMk cId="1866957676" sldId="256"/>
            <ac:spMk id="6" creationId="{00000000-0000-0000-0000-000000000000}"/>
          </ac:spMkLst>
        </pc:spChg>
        <pc:spChg chg="mod">
          <ac:chgData name="Stacey Doherty" userId="ae8ef1c8-afe0-45da-a04b-3431fe2293e0" providerId="ADAL" clId="{8B0CAB1E-C945-4480-944E-1AA772C09A59}" dt="2024-04-11T11:36:40.758" v="654" actId="1076"/>
          <ac:spMkLst>
            <pc:docMk/>
            <pc:sldMk cId="1866957676" sldId="256"/>
            <ac:spMk id="8" creationId="{00000000-0000-0000-0000-000000000000}"/>
          </ac:spMkLst>
        </pc:spChg>
        <pc:spChg chg="mod">
          <ac:chgData name="Stacey Doherty" userId="ae8ef1c8-afe0-45da-a04b-3431fe2293e0" providerId="ADAL" clId="{8B0CAB1E-C945-4480-944E-1AA772C09A59}" dt="2024-04-11T11:18:45.269" v="143" actId="20577"/>
          <ac:spMkLst>
            <pc:docMk/>
            <pc:sldMk cId="1866957676" sldId="256"/>
            <ac:spMk id="9" creationId="{00000000-0000-0000-0000-000000000000}"/>
          </ac:spMkLst>
        </pc:spChg>
        <pc:spChg chg="mod">
          <ac:chgData name="Stacey Doherty" userId="ae8ef1c8-afe0-45da-a04b-3431fe2293e0" providerId="ADAL" clId="{8B0CAB1E-C945-4480-944E-1AA772C09A59}" dt="2024-04-11T11:36:43.937" v="655" actId="1076"/>
          <ac:spMkLst>
            <pc:docMk/>
            <pc:sldMk cId="1866957676" sldId="256"/>
            <ac:spMk id="10" creationId="{00000000-0000-0000-0000-000000000000}"/>
          </ac:spMkLst>
        </pc:spChg>
        <pc:spChg chg="mod">
          <ac:chgData name="Stacey Doherty" userId="ae8ef1c8-afe0-45da-a04b-3431fe2293e0" providerId="ADAL" clId="{8B0CAB1E-C945-4480-944E-1AA772C09A59}" dt="2024-04-11T11:35:15.794" v="638" actId="1076"/>
          <ac:spMkLst>
            <pc:docMk/>
            <pc:sldMk cId="1866957676" sldId="256"/>
            <ac:spMk id="17" creationId="{00000000-0000-0000-0000-000000000000}"/>
          </ac:spMkLst>
        </pc:spChg>
        <pc:spChg chg="mod">
          <ac:chgData name="Stacey Doherty" userId="ae8ef1c8-afe0-45da-a04b-3431fe2293e0" providerId="ADAL" clId="{8B0CAB1E-C945-4480-944E-1AA772C09A59}" dt="2024-04-11T11:36:06.548" v="649" actId="1076"/>
          <ac:spMkLst>
            <pc:docMk/>
            <pc:sldMk cId="1866957676" sldId="256"/>
            <ac:spMk id="21" creationId="{00000000-0000-0000-0000-000000000000}"/>
          </ac:spMkLst>
        </pc:spChg>
        <pc:spChg chg="mod">
          <ac:chgData name="Stacey Doherty" userId="ae8ef1c8-afe0-45da-a04b-3431fe2293e0" providerId="ADAL" clId="{8B0CAB1E-C945-4480-944E-1AA772C09A59}" dt="2024-04-11T11:36:03.983" v="648" actId="1076"/>
          <ac:spMkLst>
            <pc:docMk/>
            <pc:sldMk cId="1866957676" sldId="256"/>
            <ac:spMk id="22" creationId="{00000000-0000-0000-0000-000000000000}"/>
          </ac:spMkLst>
        </pc:spChg>
        <pc:graphicFrameChg chg="mod modGraphic">
          <ac:chgData name="Stacey Doherty" userId="ae8ef1c8-afe0-45da-a04b-3431fe2293e0" providerId="ADAL" clId="{8B0CAB1E-C945-4480-944E-1AA772C09A59}" dt="2024-04-11T11:36:14.760" v="650" actId="1076"/>
          <ac:graphicFrameMkLst>
            <pc:docMk/>
            <pc:sldMk cId="1866957676" sldId="256"/>
            <ac:graphicFrameMk id="23" creationId="{00000000-0000-0000-0000-000000000000}"/>
          </ac:graphicFrameMkLst>
        </pc:graphicFrameChg>
        <pc:picChg chg="add mod">
          <ac:chgData name="Stacey Doherty" userId="ae8ef1c8-afe0-45da-a04b-3431fe2293e0" providerId="ADAL" clId="{8B0CAB1E-C945-4480-944E-1AA772C09A59}" dt="2024-04-11T11:37:41.382" v="660" actId="1076"/>
          <ac:picMkLst>
            <pc:docMk/>
            <pc:sldMk cId="1866957676" sldId="256"/>
            <ac:picMk id="7" creationId="{9E9F8ED5-A983-4C4D-8C36-2D0A0F3D3103}"/>
          </ac:picMkLst>
        </pc:picChg>
        <pc:picChg chg="del">
          <ac:chgData name="Stacey Doherty" userId="ae8ef1c8-afe0-45da-a04b-3431fe2293e0" providerId="ADAL" clId="{8B0CAB1E-C945-4480-944E-1AA772C09A59}" dt="2024-04-11T11:17:35.175" v="82" actId="478"/>
          <ac:picMkLst>
            <pc:docMk/>
            <pc:sldMk cId="1866957676" sldId="256"/>
            <ac:picMk id="1026" creationId="{5759AABA-826F-40D0-88E7-5839099F351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F565-DE26-4256-B92B-DBFEEAE129F4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5541F-1C36-4261-9980-A8B2868F4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2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5541F-1C36-4261-9980-A8B2868F41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07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88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1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98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66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12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82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87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91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4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50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22EBA-7AB6-4822-B03D-CA079753ADF2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2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 noChangeArrowheads="1"/>
          </p:cNvSpPr>
          <p:nvPr>
            <p:ph type="ctrTitle"/>
          </p:nvPr>
        </p:nvSpPr>
        <p:spPr>
          <a:xfrm>
            <a:off x="1835696" y="260649"/>
            <a:ext cx="4896544" cy="504056"/>
          </a:xfrm>
        </p:spPr>
        <p:txBody>
          <a:bodyPr anchorCtr="1">
            <a:noAutofit/>
          </a:bodyPr>
          <a:lstStyle/>
          <a:p>
            <a:r>
              <a:rPr lang="en-GB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PrimaryInfant"/>
              </a:rPr>
              <a:t>Where is the treasure?  </a:t>
            </a:r>
            <a:br>
              <a:rPr lang="en-GB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PrimaryInfant" pitchFamily="2" charset="0"/>
              </a:rPr>
            </a:br>
            <a:endParaRPr lang="en-GB" altLang="en-US" sz="2400" b="1" dirty="0">
              <a:solidFill>
                <a:srgbClr val="0CA0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064" y="1219591"/>
            <a:ext cx="1593632" cy="2400657"/>
          </a:xfrm>
          <a:prstGeom prst="rect">
            <a:avLst/>
          </a:prstGeom>
          <a:solidFill>
            <a:srgbClr val="CC99FF">
              <a:alpha val="50196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200" b="1" dirty="0">
                <a:latin typeface="Twinkl" pitchFamily="2" charset="0"/>
              </a:rPr>
              <a:t>Personal Social and Emotional</a:t>
            </a:r>
          </a:p>
          <a:p>
            <a:pPr algn="ctr"/>
            <a:r>
              <a:rPr lang="en-GB" sz="900" dirty="0">
                <a:latin typeface="Twinkl" pitchFamily="2" charset="0"/>
              </a:rPr>
              <a:t>Being My Best</a:t>
            </a:r>
          </a:p>
          <a:p>
            <a:pPr algn="ctr"/>
            <a:r>
              <a:rPr lang="en-GB" sz="900" dirty="0">
                <a:latin typeface="Twinkl" pitchFamily="2" charset="0"/>
              </a:rPr>
              <a:t>Feel resilient and confident in their learning.</a:t>
            </a:r>
          </a:p>
          <a:p>
            <a:pPr algn="ctr"/>
            <a:r>
              <a:rPr lang="en-GB" sz="900" dirty="0">
                <a:latin typeface="Twinkl" pitchFamily="2" charset="0"/>
              </a:rPr>
              <a:t>Name and discuss different types of feelings and emotions.</a:t>
            </a:r>
          </a:p>
          <a:p>
            <a:pPr algn="ctr"/>
            <a:r>
              <a:rPr lang="en-GB" sz="900" dirty="0">
                <a:latin typeface="Twinkl" pitchFamily="2" charset="0"/>
              </a:rPr>
              <a:t>Learn and use strategies or skills in approaching challenges.</a:t>
            </a:r>
          </a:p>
          <a:p>
            <a:pPr algn="ctr"/>
            <a:r>
              <a:rPr lang="en-GB" sz="900" dirty="0">
                <a:latin typeface="Twinkl" pitchFamily="2" charset="0"/>
              </a:rPr>
              <a:t>Understand that they can make healthy choices.</a:t>
            </a:r>
          </a:p>
          <a:p>
            <a:pPr algn="ctr"/>
            <a:r>
              <a:rPr lang="en-GB" sz="900" dirty="0">
                <a:latin typeface="Twinkl" pitchFamily="2" charset="0"/>
              </a:rPr>
              <a:t>Name and recognise how healthy choices can keep us well.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363" y="1280596"/>
            <a:ext cx="2602270" cy="2215991"/>
          </a:xfrm>
          <a:prstGeom prst="rect">
            <a:avLst/>
          </a:prstGeom>
          <a:solidFill>
            <a:srgbClr val="FFFF99">
              <a:alpha val="50196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200" b="1" dirty="0">
                <a:latin typeface="Twinkl" pitchFamily="2" charset="0"/>
              </a:rPr>
              <a:t>Communication and Language</a:t>
            </a:r>
          </a:p>
          <a:p>
            <a:pPr algn="ctr"/>
            <a:r>
              <a:rPr lang="en-GB" sz="900" dirty="0">
                <a:latin typeface="Twinkl" pitchFamily="2" charset="0"/>
              </a:rPr>
              <a:t>Learn new vocabulary</a:t>
            </a:r>
          </a:p>
          <a:p>
            <a:pPr algn="ctr"/>
            <a:r>
              <a:rPr lang="en-GB" sz="900" dirty="0">
                <a:latin typeface="Twinkl" pitchFamily="2" charset="0"/>
              </a:rPr>
              <a:t>Use new vocabulary through the day.</a:t>
            </a:r>
          </a:p>
          <a:p>
            <a:pPr algn="ctr"/>
            <a:r>
              <a:rPr lang="en-GB" sz="900" dirty="0">
                <a:latin typeface="Twinkl" pitchFamily="2" charset="0"/>
              </a:rPr>
              <a:t>Engage in non-fiction books.</a:t>
            </a:r>
          </a:p>
          <a:p>
            <a:pPr algn="ctr"/>
            <a:r>
              <a:rPr lang="en-GB" sz="900" dirty="0">
                <a:latin typeface="Twinkl" pitchFamily="2" charset="0"/>
              </a:rPr>
              <a:t>Learn rhymes, poems and songs.</a:t>
            </a:r>
          </a:p>
          <a:p>
            <a:pPr algn="ctr"/>
            <a:r>
              <a:rPr lang="en-GB" sz="900" dirty="0">
                <a:latin typeface="Twinkl" pitchFamily="2" charset="0"/>
              </a:rPr>
              <a:t>Listen to and talk about selected non-fiction to develop a deep familiarity with new knowledge and vocabulary.</a:t>
            </a:r>
          </a:p>
          <a:p>
            <a:pPr algn="ctr"/>
            <a:r>
              <a:rPr lang="en-GB" sz="900" dirty="0">
                <a:latin typeface="Twinkl" pitchFamily="2" charset="0"/>
              </a:rPr>
              <a:t>Participate in small group, class and one-to-one discussions, offering their own ideas, using recently introduced vocabulary. </a:t>
            </a:r>
          </a:p>
          <a:p>
            <a:pPr algn="ctr"/>
            <a:r>
              <a:rPr lang="en-GB" sz="900" dirty="0">
                <a:latin typeface="Twinkl" pitchFamily="2" charset="0"/>
              </a:rPr>
              <a:t>Offer explanations for why things might happen, making use of recently introduced vocabulary from stories, non-fiction, rhymes and poems when appropriate.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6265" y="1228132"/>
            <a:ext cx="1389712" cy="2262158"/>
          </a:xfrm>
          <a:prstGeom prst="rect">
            <a:avLst/>
          </a:prstGeom>
          <a:solidFill>
            <a:srgbClr val="CCFF99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200" b="1" dirty="0">
                <a:latin typeface="Twinkl" pitchFamily="2" charset="0"/>
              </a:rPr>
              <a:t>Physical Development </a:t>
            </a:r>
          </a:p>
          <a:p>
            <a:pPr algn="ctr"/>
            <a:r>
              <a:rPr lang="en-GB" sz="900" dirty="0">
                <a:latin typeface="Twinkl" pitchFamily="2" charset="0"/>
              </a:rPr>
              <a:t>They can use one handed tools such as scissors.</a:t>
            </a:r>
          </a:p>
          <a:p>
            <a:pPr algn="ctr"/>
            <a:r>
              <a:rPr lang="en-GB" sz="900" dirty="0">
                <a:latin typeface="Twinkl" pitchFamily="2" charset="0"/>
              </a:rPr>
              <a:t>They use a comfortable grip with good control when holding pens and pencils.</a:t>
            </a:r>
          </a:p>
          <a:p>
            <a:pPr algn="ctr"/>
            <a:r>
              <a:rPr lang="en-GB" sz="900" dirty="0">
                <a:latin typeface="Twinkl" pitchFamily="2" charset="0"/>
              </a:rPr>
              <a:t>They demonstrate strength, balance and coordination when playing.</a:t>
            </a:r>
          </a:p>
          <a:p>
            <a:pPr algn="ctr"/>
            <a:r>
              <a:rPr lang="en-GB" sz="900" dirty="0">
                <a:latin typeface="Twinkl" pitchFamily="2" charset="0"/>
              </a:rPr>
              <a:t>They can run, jump, dance, hop, skip and climb.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763" y="3800470"/>
            <a:ext cx="2863353" cy="1369606"/>
          </a:xfrm>
          <a:prstGeom prst="rect">
            <a:avLst/>
          </a:prstGeom>
          <a:solidFill>
            <a:srgbClr val="FF99FF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100" b="1" dirty="0">
                <a:latin typeface="SassoonPrimaryInfant"/>
              </a:rPr>
              <a:t>Literacy</a:t>
            </a:r>
            <a:r>
              <a:rPr lang="en-GB" sz="1100" dirty="0">
                <a:latin typeface="SassoonPrimaryInfant"/>
              </a:rPr>
              <a:t> </a:t>
            </a:r>
            <a:endParaRPr lang="en-GB" sz="1100" dirty="0">
              <a:latin typeface="SassoonPrimaryInfant" pitchFamily="2" charset="0"/>
            </a:endParaRPr>
          </a:p>
          <a:p>
            <a:r>
              <a:rPr lang="en-GB" sz="800" b="1" dirty="0">
                <a:latin typeface="SassoonPrimaryInfant"/>
              </a:rPr>
              <a:t>Writing</a:t>
            </a:r>
            <a:r>
              <a:rPr lang="en-GB" sz="800" dirty="0">
                <a:latin typeface="SassoonPrimaryInfant"/>
              </a:rPr>
              <a:t>; They use their phonic knowledge to write words. They can write some harder to read and spell words. They write phrases which can be read by themselves and others.</a:t>
            </a:r>
          </a:p>
          <a:p>
            <a:r>
              <a:rPr lang="en-GB" sz="800" b="1" dirty="0">
                <a:latin typeface="SassoonPrimaryInfant"/>
              </a:rPr>
              <a:t>Reading</a:t>
            </a:r>
            <a:r>
              <a:rPr lang="en-GB" sz="800" dirty="0">
                <a:latin typeface="SassoonPrimaryInfant"/>
              </a:rPr>
              <a:t>; They read words consistent with their phonic knowledge by sound blending. They demonstrate an understanding about what they have read. They can describe the main events in a simple story.</a:t>
            </a:r>
            <a:endParaRPr lang="en-GB" sz="800" dirty="0">
              <a:latin typeface="SassoonPrimaryInfant" pitchFamily="2" charset="0"/>
            </a:endParaRPr>
          </a:p>
          <a:p>
            <a:r>
              <a:rPr lang="en-GB" sz="800" b="1" dirty="0">
                <a:latin typeface="SassoonPrimaryInfant"/>
              </a:rPr>
              <a:t>Phonics</a:t>
            </a:r>
            <a:r>
              <a:rPr lang="en-GB" sz="800" dirty="0">
                <a:latin typeface="SassoonPrimaryInfant"/>
              </a:rPr>
              <a:t>; Apply phonics skills in reading and writing activities. Continue to use and apply harder to read and spell words. </a:t>
            </a:r>
            <a:endParaRPr lang="en-GB" sz="800" dirty="0">
              <a:latin typeface="SassoonPrimaryInfan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883" y="3800470"/>
            <a:ext cx="2895561" cy="1384995"/>
          </a:xfrm>
          <a:prstGeom prst="rect">
            <a:avLst/>
          </a:prstGeom>
          <a:solidFill>
            <a:srgbClr val="93CDDD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200" b="1" dirty="0">
                <a:latin typeface="SassoonPrimaryInfant" pitchFamily="2" charset="0"/>
              </a:rPr>
              <a:t>Maths</a:t>
            </a:r>
          </a:p>
          <a:p>
            <a:pPr algn="ctr"/>
            <a:r>
              <a:rPr lang="en-GB" sz="900" dirty="0">
                <a:latin typeface="SassoonPrimaryInfant"/>
              </a:rPr>
              <a:t>Count beyond ten.</a:t>
            </a:r>
            <a:endParaRPr lang="en-GB" sz="900" b="1" dirty="0">
              <a:latin typeface="SassoonPrimaryInfant"/>
            </a:endParaRPr>
          </a:p>
          <a:p>
            <a:pPr algn="ctr"/>
            <a:r>
              <a:rPr lang="en-GB" sz="900" dirty="0">
                <a:latin typeface="SassoonPrimaryInfant"/>
              </a:rPr>
              <a:t>Automatically recall number bonds for numbers 0–5 and some to 10.</a:t>
            </a:r>
          </a:p>
          <a:p>
            <a:pPr algn="ctr"/>
            <a:r>
              <a:rPr lang="en-GB" sz="900" dirty="0">
                <a:latin typeface="SassoonPrimaryInfant"/>
              </a:rPr>
              <a:t>Select, rotate and manipulate shapes to develop spatial reasoning skills.</a:t>
            </a:r>
          </a:p>
          <a:p>
            <a:pPr algn="ctr"/>
            <a:r>
              <a:rPr lang="en-GB" sz="900" dirty="0">
                <a:latin typeface="SassoonPrimaryInfant"/>
              </a:rPr>
              <a:t>Compose and decompose shapes so that children recognise a shape can have other shapes within it, just as numbers can</a:t>
            </a:r>
            <a:endParaRPr lang="en-GB" sz="900" b="1" dirty="0">
              <a:latin typeface="SassoonPrimaryInfan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04" y="116632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latin typeface="SassoonPrimaryInfant" pitchFamily="2" charset="0"/>
              </a:rPr>
              <a:t>Year R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00392" y="188640"/>
            <a:ext cx="833177" cy="369332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GB" altLang="en-US" b="1" dirty="0">
                <a:latin typeface="SassoonPrimaryInfant"/>
              </a:rPr>
              <a:t>Term 5</a:t>
            </a:r>
            <a:endParaRPr lang="en-GB" dirty="0">
              <a:latin typeface="SassoonPrimaryInfan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8010" y="5290492"/>
            <a:ext cx="2858043" cy="1261884"/>
          </a:xfrm>
          <a:prstGeom prst="rect">
            <a:avLst/>
          </a:prstGeom>
          <a:solidFill>
            <a:srgbClr val="FFCC66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200" b="1" dirty="0">
                <a:latin typeface="SassoonPrimaryInfant" pitchFamily="2" charset="0"/>
              </a:rPr>
              <a:t>Understanding of the world </a:t>
            </a:r>
          </a:p>
          <a:p>
            <a:pPr algn="ctr"/>
            <a:r>
              <a:rPr lang="en-GB" sz="800" dirty="0"/>
              <a:t>Explore the natural world around them, making observations and drawing pictures of animals and plants. </a:t>
            </a:r>
          </a:p>
          <a:p>
            <a:pPr algn="ctr"/>
            <a:r>
              <a:rPr lang="en-GB" sz="800" dirty="0"/>
              <a:t>Know some similarities and differences between the natural world around them and contrasting environments, drawing on their experiences and what has been read in class.</a:t>
            </a:r>
          </a:p>
          <a:p>
            <a:pPr algn="ctr"/>
            <a:r>
              <a:rPr lang="en-GB" sz="800" dirty="0"/>
              <a:t>Understand some important processes and changes in the natural world around them, including the seasons and changing states of matter.</a:t>
            </a:r>
            <a:endParaRPr lang="en-GB" sz="800" b="1" dirty="0">
              <a:latin typeface="SassoonPrimaryInfant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98125" y="5322012"/>
            <a:ext cx="2835595" cy="1246495"/>
          </a:xfrm>
          <a:prstGeom prst="rect">
            <a:avLst/>
          </a:prstGeom>
          <a:solidFill>
            <a:srgbClr val="C0C0C0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200" b="1" dirty="0">
                <a:latin typeface="SassoonPrimaryInfant" pitchFamily="2" charset="0"/>
              </a:rPr>
              <a:t>Expressive Arts and Design </a:t>
            </a:r>
          </a:p>
          <a:p>
            <a:pPr algn="ctr"/>
            <a:r>
              <a:rPr lang="en-GB" sz="900" dirty="0">
                <a:latin typeface="SassoonPrimaryInfant"/>
              </a:rPr>
              <a:t>They experiment with colour, design, texture, form and function.</a:t>
            </a:r>
          </a:p>
          <a:p>
            <a:pPr algn="ctr"/>
            <a:r>
              <a:rPr lang="en-GB" sz="900" dirty="0">
                <a:latin typeface="SassoonPrimaryInfant"/>
              </a:rPr>
              <a:t>They use what they have learnt about media and materials in original ways.</a:t>
            </a:r>
          </a:p>
          <a:p>
            <a:pPr algn="ctr"/>
            <a:r>
              <a:rPr lang="en-GB" sz="900" dirty="0">
                <a:latin typeface="SassoonPrimaryInfant"/>
              </a:rPr>
              <a:t>They represent their own ideas through design technology, arts, music, dance, role play and stories.</a:t>
            </a:r>
          </a:p>
          <a:p>
            <a:pPr algn="ctr"/>
            <a:r>
              <a:rPr lang="en-GB" sz="900" dirty="0">
                <a:latin typeface="SassoonPrimaryInfant"/>
              </a:rPr>
              <a:t>They can develop their own creative ideas.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65487" y="3777182"/>
            <a:ext cx="2848085" cy="869469"/>
          </a:xfrm>
          <a:prstGeom prst="rect">
            <a:avLst/>
          </a:prstGeom>
          <a:noFill/>
          <a:ln w="38100">
            <a:solidFill>
              <a:srgbClr val="CCFF99"/>
            </a:solidFill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050" b="1" dirty="0">
                <a:latin typeface="Twinkl" pitchFamily="2" charset="0"/>
              </a:rPr>
              <a:t>Key Events</a:t>
            </a:r>
          </a:p>
          <a:p>
            <a:pPr algn="ctr"/>
            <a:r>
              <a:rPr lang="en-GB" sz="1000" dirty="0">
                <a:latin typeface="Twinkl" pitchFamily="2" charset="0"/>
              </a:rPr>
              <a:t>World Earth Day</a:t>
            </a:r>
          </a:p>
          <a:p>
            <a:pPr algn="ctr"/>
            <a:r>
              <a:rPr lang="en-GB" sz="1000" dirty="0">
                <a:latin typeface="Twinkl" pitchFamily="2" charset="0"/>
              </a:rPr>
              <a:t>Pirate Day</a:t>
            </a:r>
          </a:p>
          <a:p>
            <a:pPr algn="ctr"/>
            <a:r>
              <a:rPr lang="en-GB" sz="1000" dirty="0">
                <a:latin typeface="Twinkl" pitchFamily="2" charset="0"/>
              </a:rPr>
              <a:t>Community picnic</a:t>
            </a:r>
          </a:p>
          <a:p>
            <a:pPr algn="ctr"/>
            <a:r>
              <a:rPr lang="en-GB" sz="1000" dirty="0">
                <a:latin typeface="Twinkl" pitchFamily="2" charset="0"/>
              </a:rPr>
              <a:t>Class Assemblies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65487" y="4767272"/>
            <a:ext cx="2848085" cy="1785104"/>
          </a:xfrm>
          <a:prstGeom prst="rect">
            <a:avLst/>
          </a:prstGeom>
          <a:noFill/>
          <a:ln w="38100">
            <a:solidFill>
              <a:srgbClr val="CCFFFF"/>
            </a:solidFill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100" b="1" dirty="0">
                <a:latin typeface="Twinkl" pitchFamily="2" charset="0"/>
              </a:rPr>
              <a:t>Stories/ Songs/ Poems</a:t>
            </a:r>
          </a:p>
          <a:p>
            <a:pPr algn="ctr"/>
            <a:r>
              <a:rPr lang="en-GB" sz="1100" dirty="0">
                <a:latin typeface="Twinkl" pitchFamily="2" charset="0"/>
              </a:rPr>
              <a:t>The Night Pirates</a:t>
            </a:r>
          </a:p>
          <a:p>
            <a:pPr algn="ctr"/>
            <a:r>
              <a:rPr lang="en-GB" sz="1100" dirty="0">
                <a:latin typeface="Twinkl" pitchFamily="2" charset="0"/>
              </a:rPr>
              <a:t>Pirates love underpants</a:t>
            </a:r>
          </a:p>
          <a:p>
            <a:pPr algn="ctr"/>
            <a:r>
              <a:rPr lang="en-GB" sz="1100" dirty="0">
                <a:latin typeface="Twinkl" pitchFamily="2" charset="0"/>
              </a:rPr>
              <a:t>My Granny is a pirate </a:t>
            </a:r>
          </a:p>
          <a:p>
            <a:pPr algn="ctr"/>
            <a:r>
              <a:rPr lang="en-GB" sz="1100" dirty="0">
                <a:latin typeface="Twinkl" pitchFamily="2" charset="0"/>
              </a:rPr>
              <a:t>Pirates don’t go to school</a:t>
            </a:r>
          </a:p>
          <a:p>
            <a:pPr algn="ctr"/>
            <a:r>
              <a:rPr lang="en-GB" sz="1100" dirty="0">
                <a:latin typeface="Twinkl" pitchFamily="2" charset="0"/>
              </a:rPr>
              <a:t>Pirate Pete</a:t>
            </a:r>
          </a:p>
          <a:p>
            <a:pPr algn="ctr"/>
            <a:r>
              <a:rPr lang="en-GB" sz="1100" dirty="0">
                <a:latin typeface="Twinkl" pitchFamily="2" charset="0"/>
              </a:rPr>
              <a:t>Sea shanties</a:t>
            </a:r>
          </a:p>
          <a:p>
            <a:pPr algn="ctr"/>
            <a:r>
              <a:rPr lang="en-GB" sz="1100" dirty="0" err="1">
                <a:latin typeface="Twinkl" pitchFamily="2" charset="0"/>
              </a:rPr>
              <a:t>Yo</a:t>
            </a:r>
            <a:r>
              <a:rPr lang="en-GB" sz="1100" dirty="0">
                <a:latin typeface="Twinkl" pitchFamily="2" charset="0"/>
              </a:rPr>
              <a:t> </a:t>
            </a:r>
            <a:r>
              <a:rPr lang="en-GB" sz="1100" dirty="0" err="1">
                <a:latin typeface="Twinkl" pitchFamily="2" charset="0"/>
              </a:rPr>
              <a:t>ho</a:t>
            </a:r>
            <a:r>
              <a:rPr lang="en-GB" sz="1100" dirty="0">
                <a:latin typeface="Twinkl" pitchFamily="2" charset="0"/>
              </a:rPr>
              <a:t> </a:t>
            </a:r>
            <a:r>
              <a:rPr lang="en-GB" sz="1100" dirty="0" err="1">
                <a:latin typeface="Twinkl" pitchFamily="2" charset="0"/>
              </a:rPr>
              <a:t>yo</a:t>
            </a:r>
            <a:r>
              <a:rPr lang="en-GB" sz="1100" dirty="0">
                <a:latin typeface="Twinkl" pitchFamily="2" charset="0"/>
              </a:rPr>
              <a:t> </a:t>
            </a:r>
            <a:r>
              <a:rPr lang="en-GB" sz="1100" dirty="0" err="1">
                <a:latin typeface="Twinkl" pitchFamily="2" charset="0"/>
              </a:rPr>
              <a:t>ho</a:t>
            </a:r>
            <a:r>
              <a:rPr lang="en-GB" sz="1100" dirty="0">
                <a:latin typeface="Twinkl" pitchFamily="2" charset="0"/>
              </a:rPr>
              <a:t> a pirates life for me</a:t>
            </a:r>
          </a:p>
          <a:p>
            <a:pPr algn="ctr"/>
            <a:r>
              <a:rPr lang="en-GB" sz="1100" dirty="0">
                <a:latin typeface="Twinkl" pitchFamily="2" charset="0"/>
              </a:rPr>
              <a:t>When I was one</a:t>
            </a:r>
          </a:p>
          <a:p>
            <a:pPr algn="ctr"/>
            <a:r>
              <a:rPr lang="en-GB" sz="1100" dirty="0">
                <a:latin typeface="Twinkl" pitchFamily="2" charset="0"/>
              </a:rPr>
              <a:t>The life of a pirate </a:t>
            </a:r>
            <a:r>
              <a:rPr lang="en-GB" sz="1100" dirty="0" err="1">
                <a:latin typeface="Twinkl" pitchFamily="2" charset="0"/>
              </a:rPr>
              <a:t>ain’t</a:t>
            </a:r>
            <a:r>
              <a:rPr lang="en-GB" sz="1100" dirty="0">
                <a:latin typeface="Twinkl" pitchFamily="2" charset="0"/>
              </a:rPr>
              <a:t> easy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868598"/>
              </p:ext>
            </p:extLst>
          </p:nvPr>
        </p:nvGraphicFramePr>
        <p:xfrm>
          <a:off x="6160755" y="1377863"/>
          <a:ext cx="2835515" cy="225719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97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880">
                <a:tc>
                  <a:txBody>
                    <a:bodyPr/>
                    <a:lstStyle/>
                    <a:p>
                      <a:r>
                        <a:rPr lang="en-GB" sz="1100" b="1" dirty="0"/>
                        <a:t>Key Vocabulary</a:t>
                      </a:r>
                      <a:r>
                        <a:rPr lang="en-GB" sz="1100" b="1" baseline="0" dirty="0"/>
                        <a:t> </a:t>
                      </a:r>
                      <a:endParaRPr lang="en-GB" sz="1100" b="1" dirty="0">
                        <a:latin typeface="SassoonPrimaryInfan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latin typeface="SassoonPrimaryInfan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280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Compass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aseline="0" dirty="0">
                          <a:latin typeface="SassoonPrimaryInfant"/>
                        </a:rPr>
                        <a:t>A tool for finding direction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178374"/>
                  </a:ext>
                </a:extLst>
              </a:tr>
              <a:tr h="284280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Cannon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aseline="0" dirty="0">
                          <a:latin typeface="SassoonPrimaryInfant"/>
                        </a:rPr>
                        <a:t>A large gun that fires heavy metal shells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057606"/>
                  </a:ext>
                </a:extLst>
              </a:tr>
              <a:tr h="533360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Skull and cross bones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aseline="0" dirty="0">
                          <a:latin typeface="SassoonPrimaryInfant"/>
                        </a:rPr>
                        <a:t>A warning of death or danger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205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Cutlass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aseline="0" dirty="0">
                          <a:latin typeface="SassoonPrimaryInfant"/>
                        </a:rPr>
                        <a:t>A short curved sword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230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Buccaneer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/>
                        <a:t>Another word for ‘pirate’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10390" y="6568507"/>
            <a:ext cx="7781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SassoonPrimaryInfant" pitchFamily="2" charset="0"/>
              </a:rPr>
              <a:t>Although these are suggested activities for this theme, we are ultimately led by the interests and needs of the children.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763" y="535084"/>
            <a:ext cx="585087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50" dirty="0">
                <a:latin typeface="Twinkl" pitchFamily="2" charset="0"/>
              </a:rPr>
              <a:t>The characteristics of effective learning-</a:t>
            </a:r>
            <a:r>
              <a:rPr lang="en-GB" sz="1050" b="1" dirty="0">
                <a:latin typeface="Twinkl" pitchFamily="2" charset="0"/>
              </a:rPr>
              <a:t> playing and exploring, active learning and creating and thinking critically</a:t>
            </a:r>
            <a:r>
              <a:rPr lang="en-GB" sz="1050" dirty="0">
                <a:latin typeface="Twinkl" pitchFamily="2" charset="0"/>
              </a:rPr>
              <a:t>, underpin learning and development across all areas and support the child to remain an effective and motivated learner.</a:t>
            </a:r>
          </a:p>
        </p:txBody>
      </p:sp>
      <p:pic>
        <p:nvPicPr>
          <p:cNvPr id="7" name="Picture 2" descr="Pirate Clip Art - Pirate Images">
            <a:extLst>
              <a:ext uri="{FF2B5EF4-FFF2-40B4-BE49-F238E27FC236}">
                <a16:creationId xmlns:a16="http://schemas.microsoft.com/office/drawing/2014/main" id="{9E9F8ED5-A983-4C4D-8C36-2D0A0F3D3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08257"/>
            <a:ext cx="1356098" cy="114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57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4576469B206F4397078BCFA0C84513" ma:contentTypeVersion="18" ma:contentTypeDescription="Create a new document." ma:contentTypeScope="" ma:versionID="2d254230d774afa91032e25c8e24cab4">
  <xsd:schema xmlns:xsd="http://www.w3.org/2001/XMLSchema" xmlns:xs="http://www.w3.org/2001/XMLSchema" xmlns:p="http://schemas.microsoft.com/office/2006/metadata/properties" xmlns:ns2="1bfd5f07-a558-44fe-8fd3-13be045d5caf" xmlns:ns3="cab41393-8a06-40d9-8b96-2dd5565d32e1" targetNamespace="http://schemas.microsoft.com/office/2006/metadata/properties" ma:root="true" ma:fieldsID="6ea1c65006c15d1bac2d7f594472888a" ns2:_="" ns3:_="">
    <xsd:import namespace="1bfd5f07-a558-44fe-8fd3-13be045d5caf"/>
    <xsd:import namespace="cab41393-8a06-40d9-8b96-2dd5565d32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d5f07-a558-44fe-8fd3-13be045d5c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be9846c-2547-4ad3-b10d-ccbfcc032a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41393-8a06-40d9-8b96-2dd5565d32e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6e349ec-265a-4a2e-aff2-cef3c217d8de}" ma:internalName="TaxCatchAll" ma:showField="CatchAllData" ma:web="cab41393-8a06-40d9-8b96-2dd5565d32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41393-8a06-40d9-8b96-2dd5565d32e1" xsi:nil="true"/>
    <lcf76f155ced4ddcb4097134ff3c332f xmlns="1bfd5f07-a558-44fe-8fd3-13be045d5caf">
      <Terms xmlns="http://schemas.microsoft.com/office/infopath/2007/PartnerControls"/>
    </lcf76f155ced4ddcb4097134ff3c332f>
    <SharedWithUsers xmlns="cab41393-8a06-40d9-8b96-2dd5565d32e1">
      <UserInfo>
        <DisplayName>Susan Chapman</DisplayName>
        <AccountId>51</AccountId>
        <AccountType/>
      </UserInfo>
      <UserInfo>
        <DisplayName>Stacey Doherty</DisplayName>
        <AccountId>54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3E4D7AA-53AD-4263-8BFA-69CD133B64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fd5f07-a558-44fe-8fd3-13be045d5caf"/>
    <ds:schemaRef ds:uri="cab41393-8a06-40d9-8b96-2dd5565d32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323DB0-DA59-4509-A95F-CD57503C90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467CB3-4CF2-42BF-B493-F9F88EF752D6}">
  <ds:schemaRefs>
    <ds:schemaRef ds:uri="http://purl.org/dc/elements/1.1/"/>
    <ds:schemaRef ds:uri="http://schemas.microsoft.com/office/2006/documentManagement/types"/>
    <ds:schemaRef ds:uri="http://purl.org/dc/dcmitype/"/>
    <ds:schemaRef ds:uri="cab41393-8a06-40d9-8b96-2dd5565d32e1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bfd5f07-a558-44fe-8fd3-13be045d5ca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628</Words>
  <Application>Microsoft Office PowerPoint</Application>
  <PresentationFormat>On-screen Show (4:3)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SassoonPrimaryInfant</vt:lpstr>
      <vt:lpstr>Twinkl</vt:lpstr>
      <vt:lpstr>Office Theme</vt:lpstr>
      <vt:lpstr>Where is the treasure?   </vt:lpstr>
    </vt:vector>
  </TitlesOfParts>
  <Company>Miers Court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R Term 3: What will I be?</dc:title>
  <dc:creator>Stacey Doherty</dc:creator>
  <cp:lastModifiedBy>Stacey Doherty</cp:lastModifiedBy>
  <cp:revision>456</cp:revision>
  <dcterms:created xsi:type="dcterms:W3CDTF">2019-11-27T11:28:27Z</dcterms:created>
  <dcterms:modified xsi:type="dcterms:W3CDTF">2024-04-11T11:37:45Z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0x010100024576469B206F4397078BCFA0C84513</vt:lpwstr>
  </property>
  <property fmtid="{D5CDD505-2E9C-101B-9397-08002B2CF9AE}" pid="3" name="Order">
    <vt:r8>6421300</vt:r8>
  </property>
  <property fmtid="{D5CDD505-2E9C-101B-9397-08002B2CF9AE}" pid="4" name="MediaServiceImageTags">
    <vt:lpwstr/>
  </property>
</Properties>
</file>